
<file path=[Content_Types].xml><?xml version="1.0" encoding="utf-8"?>
<Types xmlns="http://schemas.openxmlformats.org/package/2006/content-types">
  <Default Extension="avi" ContentType="video/x-msvideo"/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69" r:id="rId2"/>
    <p:sldId id="919" r:id="rId3"/>
    <p:sldId id="969" r:id="rId4"/>
    <p:sldId id="970" r:id="rId5"/>
    <p:sldId id="971" r:id="rId6"/>
    <p:sldId id="972" r:id="rId7"/>
    <p:sldId id="975" r:id="rId8"/>
    <p:sldId id="973" r:id="rId9"/>
    <p:sldId id="974" r:id="rId10"/>
    <p:sldId id="968" r:id="rId11"/>
    <p:sldId id="915" r:id="rId12"/>
  </p:sldIdLst>
  <p:sldSz cx="12192000" cy="6858000"/>
  <p:notesSz cx="7099300" cy="102346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990000"/>
    <a:srgbClr val="FFFF00"/>
    <a:srgbClr val="FF0000"/>
    <a:srgbClr val="FF6600"/>
    <a:srgbClr val="990033"/>
    <a:srgbClr val="FF5050"/>
    <a:srgbClr val="660066"/>
    <a:srgbClr val="FF3300"/>
    <a:srgbClr val="CC3399"/>
    <a:srgbClr val="DF73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6357" autoAdjust="0"/>
  </p:normalViewPr>
  <p:slideViewPr>
    <p:cSldViewPr snapToGrid="0" snapToObjects="1">
      <p:cViewPr varScale="1">
        <p:scale>
          <a:sx n="116" d="100"/>
          <a:sy n="116" d="100"/>
        </p:scale>
        <p:origin x="396" y="6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72"/>
    </p:cViewPr>
  </p:sorterViewPr>
  <p:notesViewPr>
    <p:cSldViewPr snapToGrid="0" snapToObjects="1">
      <p:cViewPr varScale="1">
        <p:scale>
          <a:sx n="63" d="100"/>
          <a:sy n="63" d="100"/>
        </p:scale>
        <p:origin x="-2604" y="-114"/>
      </p:cViewPr>
      <p:guideLst>
        <p:guide orient="horz" pos="3224"/>
        <p:guide pos="2237"/>
      </p:guideLst>
    </p:cSldViewPr>
  </p:notesViewPr>
  <p:gridSpacing cx="76330" cy="7633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3400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293" tIns="47647" rIns="95293" bIns="47647" numCol="1" anchor="t" anchorCtr="0" compatLnSpc="1">
            <a:prstTxWarp prst="textNoShape">
              <a:avLst/>
            </a:prstTxWarp>
          </a:bodyPr>
          <a:lstStyle>
            <a:lvl1pPr defTabSz="952500">
              <a:defRPr sz="13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94150" y="0"/>
            <a:ext cx="3074988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293" tIns="47647" rIns="95293" bIns="47647" numCol="1" anchor="t" anchorCtr="0" compatLnSpc="1">
            <a:prstTxWarp prst="textNoShape">
              <a:avLst/>
            </a:prstTxWarp>
          </a:bodyPr>
          <a:lstStyle>
            <a:lvl1pPr algn="r" defTabSz="952500">
              <a:defRPr sz="13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451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64713"/>
            <a:ext cx="3073400" cy="509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293" tIns="47647" rIns="95293" bIns="47647" numCol="1" anchor="b" anchorCtr="0" compatLnSpc="1">
            <a:prstTxWarp prst="textNoShape">
              <a:avLst/>
            </a:prstTxWarp>
          </a:bodyPr>
          <a:lstStyle>
            <a:lvl1pPr defTabSz="952500">
              <a:defRPr sz="13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451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94150" y="9764713"/>
            <a:ext cx="3074988" cy="509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293" tIns="47647" rIns="95293" bIns="47647" numCol="1" anchor="b" anchorCtr="0" compatLnSpc="1">
            <a:prstTxWarp prst="textNoShape">
              <a:avLst/>
            </a:prstTxWarp>
          </a:bodyPr>
          <a:lstStyle>
            <a:lvl1pPr algn="r" defTabSz="952500">
              <a:defRPr sz="1300"/>
            </a:lvl1pPr>
          </a:lstStyle>
          <a:p>
            <a:pPr>
              <a:defRPr/>
            </a:pPr>
            <a:fld id="{FC4600CF-6F06-4714-AF7B-190F71E060F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039997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wmf>
</file>

<file path=ppt/media/image5.jpeg>
</file>

<file path=ppt/media/image6.png>
</file>

<file path=ppt/media/image7.jpe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3400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293" tIns="47647" rIns="95293" bIns="47647" numCol="1" anchor="t" anchorCtr="0" compatLnSpc="1">
            <a:prstTxWarp prst="textNoShape">
              <a:avLst/>
            </a:prstTxWarp>
          </a:bodyPr>
          <a:lstStyle>
            <a:lvl1pPr defTabSz="952500">
              <a:defRPr sz="13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19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94150" y="0"/>
            <a:ext cx="3074988" cy="50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293" tIns="47647" rIns="95293" bIns="47647" numCol="1" anchor="t" anchorCtr="0" compatLnSpc="1">
            <a:prstTxWarp prst="textNoShape">
              <a:avLst/>
            </a:prstTxWarp>
          </a:bodyPr>
          <a:lstStyle>
            <a:lvl1pPr algn="r" defTabSz="952500">
              <a:defRPr sz="13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42875" y="765175"/>
            <a:ext cx="6788150" cy="38195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819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2338" y="4840288"/>
            <a:ext cx="5222875" cy="4668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293" tIns="47647" rIns="95293" bIns="4764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819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64713"/>
            <a:ext cx="3073400" cy="509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293" tIns="47647" rIns="95293" bIns="47647" numCol="1" anchor="b" anchorCtr="0" compatLnSpc="1">
            <a:prstTxWarp prst="textNoShape">
              <a:avLst/>
            </a:prstTxWarp>
          </a:bodyPr>
          <a:lstStyle>
            <a:lvl1pPr defTabSz="952500">
              <a:defRPr sz="13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19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94150" y="9764713"/>
            <a:ext cx="3074988" cy="509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293" tIns="47647" rIns="95293" bIns="47647" numCol="1" anchor="b" anchorCtr="0" compatLnSpc="1">
            <a:prstTxWarp prst="textNoShape">
              <a:avLst/>
            </a:prstTxWarp>
          </a:bodyPr>
          <a:lstStyle>
            <a:lvl1pPr algn="r" defTabSz="952500">
              <a:defRPr sz="1300"/>
            </a:lvl1pPr>
          </a:lstStyle>
          <a:p>
            <a:pPr>
              <a:defRPr/>
            </a:pPr>
            <a:fld id="{B74319BE-11C6-4BB2-9552-47586B450AE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948341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914400" y="838200"/>
            <a:ext cx="103632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2400"/>
          </a:p>
        </p:txBody>
      </p:sp>
      <p:pic>
        <p:nvPicPr>
          <p:cNvPr id="5" name="Picture 8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" cy="681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矩形 6"/>
          <p:cNvSpPr>
            <a:spLocks noChangeArrowheads="1"/>
          </p:cNvSpPr>
          <p:nvPr userDrawn="1"/>
        </p:nvSpPr>
        <p:spPr bwMode="auto">
          <a:xfrm>
            <a:off x="203200" y="6400803"/>
            <a:ext cx="11785600" cy="396875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33"/>
            </a:solidFill>
            <a:round/>
            <a:headEnd/>
            <a:tailEnd/>
          </a:ln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800" baseline="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rPr>
              <a:t>SCST, Tongji Univ.</a:t>
            </a:r>
            <a:endParaRPr lang="zh-CN" altLang="en-US" sz="1800" baseline="0" dirty="0">
              <a:solidFill>
                <a:schemeClr val="bg1"/>
              </a:solidFill>
              <a:latin typeface="Calibri" panose="020F0502020204030204" pitchFamily="34" charset="0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548619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8031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76200"/>
            <a:ext cx="103632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914400"/>
            <a:ext cx="10363200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8400"/>
            <a:ext cx="2540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Calibri" panose="020F050202020403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48346FB0-3C42-4F63-B766-701439F2A1A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29" name="Line 7"/>
          <p:cNvSpPr>
            <a:spLocks noChangeShapeType="1"/>
          </p:cNvSpPr>
          <p:nvPr/>
        </p:nvSpPr>
        <p:spPr bwMode="auto">
          <a:xfrm>
            <a:off x="914400" y="838200"/>
            <a:ext cx="103632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2400"/>
          </a:p>
        </p:txBody>
      </p:sp>
      <p:pic>
        <p:nvPicPr>
          <p:cNvPr id="2" name="Picture 8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" cy="681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31" name="矩形 6"/>
          <p:cNvSpPr>
            <a:spLocks noChangeArrowheads="1"/>
          </p:cNvSpPr>
          <p:nvPr userDrawn="1"/>
        </p:nvSpPr>
        <p:spPr bwMode="auto">
          <a:xfrm>
            <a:off x="203200" y="6400803"/>
            <a:ext cx="11785600" cy="396875"/>
          </a:xfrm>
          <a:prstGeom prst="rect">
            <a:avLst/>
          </a:prstGeom>
          <a:solidFill>
            <a:srgbClr val="990000"/>
          </a:solidFill>
          <a:ln w="9525" algn="ctr">
            <a:solidFill>
              <a:srgbClr val="990033"/>
            </a:solidFill>
            <a:round/>
            <a:headEnd/>
            <a:tailEnd/>
          </a:ln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>
              <a:defRPr/>
            </a:pPr>
            <a:r>
              <a:rPr lang="en-US" altLang="zh-CN" sz="1800" baseline="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rPr>
              <a:t>SCST, Tongji Univ.</a:t>
            </a:r>
            <a:endParaRPr lang="zh-CN" altLang="en-US" sz="1800" dirty="0">
              <a:solidFill>
                <a:schemeClr val="bg1"/>
              </a:solidFill>
              <a:latin typeface="Calibri" panose="020F0502020204030204" pitchFamily="34" charset="0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7" r:id="rId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Calibri" panose="020F0502020204030204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Calibri" panose="020F050202020403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Calibri" panose="020F050202020403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Calibri" panose="020F050202020403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Calibri" panose="020F0502020204030204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Arial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Arial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Arial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defRPr sz="28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Calibri" panose="020F0502020204030204" pitchFamily="34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.jpeg"/><Relationship Id="rId4" Type="http://schemas.openxmlformats.org/officeDocument/2006/relationships/image" Target="../media/image4.w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801996" y="1111994"/>
            <a:ext cx="10654895" cy="205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ctr"/>
            <a:r>
              <a:rPr lang="en-US" altLang="zh-CN" sz="4000" dirty="0">
                <a:latin typeface="Calibri" panose="020F0502020204030204" pitchFamily="34" charset="0"/>
                <a:ea typeface="宋体" panose="02010600030101010101" pitchFamily="2" charset="-122"/>
              </a:rPr>
              <a:t>Chapter 07</a:t>
            </a:r>
            <a:br>
              <a:rPr lang="en-US" altLang="zh-CN" sz="4000" dirty="0">
                <a:latin typeface="Calibri" panose="020F0502020204030204" pitchFamily="34" charset="0"/>
                <a:ea typeface="宋体" panose="02010600030101010101" pitchFamily="2" charset="-122"/>
              </a:rPr>
            </a:br>
            <a:r>
              <a:rPr lang="en-US" altLang="zh-CN" sz="4000" dirty="0">
                <a:latin typeface="Calibri" panose="020F0502020204030204" pitchFamily="34" charset="0"/>
                <a:ea typeface="宋体" panose="02010600030101010101" pitchFamily="2" charset="-122"/>
              </a:rPr>
              <a:t>Flowchart of Single-camera </a:t>
            </a:r>
            <a:r>
              <a:rPr lang="en-US" altLang="zh-CN" sz="4000" dirty="0">
                <a:ea typeface="宋体" panose="02010600030101010101" pitchFamily="2" charset="-122"/>
              </a:rPr>
              <a:t>Measurement</a:t>
            </a:r>
          </a:p>
          <a:p>
            <a:pPr algn="ctr"/>
            <a:r>
              <a:rPr lang="en-US" altLang="zh-CN" sz="4000" dirty="0">
                <a:ea typeface="宋体" panose="02010600030101010101" pitchFamily="2" charset="-122"/>
              </a:rPr>
              <a:t>(Theme 2)</a:t>
            </a: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2957942" y="3612204"/>
            <a:ext cx="6343003" cy="152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</a:pPr>
            <a:r>
              <a:rPr lang="en-US" altLang="zh-CN" sz="2600" dirty="0">
                <a:solidFill>
                  <a:schemeClr val="tx2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Prof. Lin ZHANG</a:t>
            </a:r>
          </a:p>
          <a:p>
            <a:pPr algn="ctr">
              <a:spcBef>
                <a:spcPct val="0"/>
              </a:spcBef>
            </a:pPr>
            <a:r>
              <a:rPr lang="en-US" altLang="zh-CN" sz="2600" dirty="0">
                <a:solidFill>
                  <a:schemeClr val="tx2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School of Computer Science and Technology</a:t>
            </a:r>
          </a:p>
          <a:p>
            <a:pPr algn="ctr">
              <a:spcBef>
                <a:spcPct val="0"/>
              </a:spcBef>
            </a:pPr>
            <a:r>
              <a:rPr lang="en-US" altLang="zh-CN" sz="2600" dirty="0">
                <a:solidFill>
                  <a:schemeClr val="tx2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t>Tongji University</a:t>
            </a:r>
          </a:p>
        </p:txBody>
      </p:sp>
    </p:spTree>
  </p:cSld>
  <p:clrMapOvr>
    <a:masterClrMapping/>
  </p:clrMapOvr>
  <p:transition advTm="7114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5307F2-BD57-17B5-DADB-47BF05D65A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CD118579-73C2-F45D-B395-0F67B8EA6FA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30274" y="76200"/>
            <a:ext cx="10969895" cy="838200"/>
          </a:xfrm>
        </p:spPr>
        <p:txBody>
          <a:bodyPr/>
          <a:lstStyle/>
          <a:p>
            <a:r>
              <a:rPr lang="en-US" altLang="zh-CN" sz="3000" dirty="0">
                <a:ea typeface="楷体" panose="02010609060101010101" pitchFamily="49" charset="-122"/>
                <a:cs typeface="Calibri" panose="020F0502020204030204" pitchFamily="34" charset="0"/>
              </a:rPr>
              <a:t>Contents of this theme</a:t>
            </a:r>
            <a:endParaRPr lang="zh-CN" altLang="en-US" sz="3000" dirty="0"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96" name="矩形: 圆角 95">
            <a:extLst>
              <a:ext uri="{FF2B5EF4-FFF2-40B4-BE49-F238E27FC236}">
                <a16:creationId xmlns:a16="http://schemas.microsoft.com/office/drawing/2014/main" id="{3B0A071D-C9BE-4A0E-BAC1-5C4312D0E7C5}"/>
              </a:ext>
            </a:extLst>
          </p:cNvPr>
          <p:cNvSpPr/>
          <p:nvPr/>
        </p:nvSpPr>
        <p:spPr>
          <a:xfrm>
            <a:off x="2244473" y="4586859"/>
            <a:ext cx="7706168" cy="1064234"/>
          </a:xfrm>
          <a:prstGeom prst="roundRect">
            <a:avLst>
              <a:gd name="adj" fmla="val 3797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7" name="内容占位符 8">
            <a:extLst>
              <a:ext uri="{FF2B5EF4-FFF2-40B4-BE49-F238E27FC236}">
                <a16:creationId xmlns:a16="http://schemas.microsoft.com/office/drawing/2014/main" id="{FC5EC4A6-60EE-4AC3-83BB-EFFC8856C652}"/>
              </a:ext>
            </a:extLst>
          </p:cNvPr>
          <p:cNvSpPr txBox="1">
            <a:spLocks/>
          </p:cNvSpPr>
          <p:nvPr/>
        </p:nvSpPr>
        <p:spPr bwMode="auto">
          <a:xfrm>
            <a:off x="2280189" y="4863512"/>
            <a:ext cx="248135" cy="461665"/>
          </a:xfrm>
          <a:prstGeom prst="rect">
            <a:avLst/>
          </a:prstGeom>
          <a:solidFill>
            <a:srgbClr val="42556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数学</a:t>
            </a:r>
            <a:endParaRPr kumimoji="0" lang="en-US" altLang="zh-CN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98" name="圆角矩形 38">
            <a:extLst>
              <a:ext uri="{FF2B5EF4-FFF2-40B4-BE49-F238E27FC236}">
                <a16:creationId xmlns:a16="http://schemas.microsoft.com/office/drawing/2014/main" id="{18BFCCF3-0823-46A2-A284-6F5D5A358C9F}"/>
              </a:ext>
            </a:extLst>
          </p:cNvPr>
          <p:cNvSpPr/>
          <p:nvPr/>
        </p:nvSpPr>
        <p:spPr>
          <a:xfrm>
            <a:off x="2683056" y="4655771"/>
            <a:ext cx="7215117" cy="935289"/>
          </a:xfrm>
          <a:prstGeom prst="roundRect">
            <a:avLst>
              <a:gd name="adj" fmla="val 8153"/>
            </a:avLst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9" name="矩形: 圆角 98">
            <a:extLst>
              <a:ext uri="{FF2B5EF4-FFF2-40B4-BE49-F238E27FC236}">
                <a16:creationId xmlns:a16="http://schemas.microsoft.com/office/drawing/2014/main" id="{83C28D97-4D65-4BB6-8328-D41C1F175963}"/>
              </a:ext>
            </a:extLst>
          </p:cNvPr>
          <p:cNvSpPr/>
          <p:nvPr/>
        </p:nvSpPr>
        <p:spPr>
          <a:xfrm>
            <a:off x="2247579" y="3332795"/>
            <a:ext cx="7703061" cy="1064235"/>
          </a:xfrm>
          <a:prstGeom prst="roundRect">
            <a:avLst>
              <a:gd name="adj" fmla="val 3797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0" name="内容占位符 8">
            <a:extLst>
              <a:ext uri="{FF2B5EF4-FFF2-40B4-BE49-F238E27FC236}">
                <a16:creationId xmlns:a16="http://schemas.microsoft.com/office/drawing/2014/main" id="{7BBC4482-9BAA-4F4D-9925-C2FEA9766545}"/>
              </a:ext>
            </a:extLst>
          </p:cNvPr>
          <p:cNvSpPr txBox="1">
            <a:spLocks/>
          </p:cNvSpPr>
          <p:nvPr/>
        </p:nvSpPr>
        <p:spPr bwMode="auto">
          <a:xfrm>
            <a:off x="2283296" y="3663984"/>
            <a:ext cx="248135" cy="461665"/>
          </a:xfrm>
          <a:prstGeom prst="rect">
            <a:avLst/>
          </a:prstGeom>
          <a:solidFill>
            <a:srgbClr val="42556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算法</a:t>
            </a:r>
          </a:p>
        </p:txBody>
      </p:sp>
      <p:sp>
        <p:nvSpPr>
          <p:cNvPr id="101" name="圆角矩形 38">
            <a:extLst>
              <a:ext uri="{FF2B5EF4-FFF2-40B4-BE49-F238E27FC236}">
                <a16:creationId xmlns:a16="http://schemas.microsoft.com/office/drawing/2014/main" id="{F81D9F23-378D-4881-B437-55569C1C1692}"/>
              </a:ext>
            </a:extLst>
          </p:cNvPr>
          <p:cNvSpPr/>
          <p:nvPr/>
        </p:nvSpPr>
        <p:spPr>
          <a:xfrm>
            <a:off x="2662736" y="3420200"/>
            <a:ext cx="7215117" cy="926796"/>
          </a:xfrm>
          <a:prstGeom prst="roundRect">
            <a:avLst>
              <a:gd name="adj" fmla="val 8153"/>
            </a:avLst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2" name="矩形: 圆角 101">
            <a:extLst>
              <a:ext uri="{FF2B5EF4-FFF2-40B4-BE49-F238E27FC236}">
                <a16:creationId xmlns:a16="http://schemas.microsoft.com/office/drawing/2014/main" id="{A2B07BD5-064C-4CDF-B311-F49122FAC56C}"/>
              </a:ext>
            </a:extLst>
          </p:cNvPr>
          <p:cNvSpPr/>
          <p:nvPr/>
        </p:nvSpPr>
        <p:spPr>
          <a:xfrm>
            <a:off x="2241359" y="1206908"/>
            <a:ext cx="7703061" cy="937836"/>
          </a:xfrm>
          <a:prstGeom prst="roundRect">
            <a:avLst>
              <a:gd name="adj" fmla="val 3797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3" name="内容占位符 8">
            <a:extLst>
              <a:ext uri="{FF2B5EF4-FFF2-40B4-BE49-F238E27FC236}">
                <a16:creationId xmlns:a16="http://schemas.microsoft.com/office/drawing/2014/main" id="{9019555D-33C3-4354-8105-44BE17F91206}"/>
              </a:ext>
            </a:extLst>
          </p:cNvPr>
          <p:cNvSpPr txBox="1">
            <a:spLocks/>
          </p:cNvSpPr>
          <p:nvPr/>
        </p:nvSpPr>
        <p:spPr bwMode="auto">
          <a:xfrm>
            <a:off x="2277075" y="1418197"/>
            <a:ext cx="248135" cy="461665"/>
          </a:xfrm>
          <a:prstGeom prst="rect">
            <a:avLst/>
          </a:prstGeom>
          <a:solidFill>
            <a:srgbClr val="42556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应用</a:t>
            </a:r>
          </a:p>
        </p:txBody>
      </p:sp>
      <p:sp>
        <p:nvSpPr>
          <p:cNvPr id="104" name="圆角矩形 38">
            <a:extLst>
              <a:ext uri="{FF2B5EF4-FFF2-40B4-BE49-F238E27FC236}">
                <a16:creationId xmlns:a16="http://schemas.microsoft.com/office/drawing/2014/main" id="{4427493E-DD9A-4ADB-BF0D-C866A80728DD}"/>
              </a:ext>
            </a:extLst>
          </p:cNvPr>
          <p:cNvSpPr/>
          <p:nvPr/>
        </p:nvSpPr>
        <p:spPr>
          <a:xfrm>
            <a:off x="2662736" y="1262438"/>
            <a:ext cx="7215117" cy="831563"/>
          </a:xfrm>
          <a:prstGeom prst="roundRect">
            <a:avLst>
              <a:gd name="adj" fmla="val 8153"/>
            </a:avLst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5" name="圆角矩形 40">
            <a:extLst>
              <a:ext uri="{FF2B5EF4-FFF2-40B4-BE49-F238E27FC236}">
                <a16:creationId xmlns:a16="http://schemas.microsoft.com/office/drawing/2014/main" id="{FCEE08EB-C852-4362-AB66-63A972A668B8}"/>
              </a:ext>
            </a:extLst>
          </p:cNvPr>
          <p:cNvSpPr/>
          <p:nvPr/>
        </p:nvSpPr>
        <p:spPr>
          <a:xfrm>
            <a:off x="2883320" y="1508868"/>
            <a:ext cx="936724" cy="297321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单目测距</a:t>
            </a:r>
          </a:p>
        </p:txBody>
      </p:sp>
      <p:sp>
        <p:nvSpPr>
          <p:cNvPr id="106" name="圆角矩形 40">
            <a:extLst>
              <a:ext uri="{FF2B5EF4-FFF2-40B4-BE49-F238E27FC236}">
                <a16:creationId xmlns:a16="http://schemas.microsoft.com/office/drawing/2014/main" id="{A4A5EF29-9598-4457-A4EA-E4F3F261874E}"/>
              </a:ext>
            </a:extLst>
          </p:cNvPr>
          <p:cNvSpPr/>
          <p:nvPr/>
        </p:nvSpPr>
        <p:spPr>
          <a:xfrm>
            <a:off x="3876230" y="1507389"/>
            <a:ext cx="1193403" cy="2988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平面目标测量</a:t>
            </a:r>
          </a:p>
        </p:txBody>
      </p:sp>
      <p:sp>
        <p:nvSpPr>
          <p:cNvPr id="107" name="圆角矩形 40">
            <a:extLst>
              <a:ext uri="{FF2B5EF4-FFF2-40B4-BE49-F238E27FC236}">
                <a16:creationId xmlns:a16="http://schemas.microsoft.com/office/drawing/2014/main" id="{4EF90FB5-82C5-4C47-8EE5-97FDB29654B7}"/>
              </a:ext>
            </a:extLst>
          </p:cNvPr>
          <p:cNvSpPr/>
          <p:nvPr/>
        </p:nvSpPr>
        <p:spPr>
          <a:xfrm>
            <a:off x="6207168" y="1507389"/>
            <a:ext cx="1112721" cy="2988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相机位姿估计</a:t>
            </a:r>
          </a:p>
        </p:txBody>
      </p:sp>
      <p:sp>
        <p:nvSpPr>
          <p:cNvPr id="108" name="箭头: 右 107">
            <a:extLst>
              <a:ext uri="{FF2B5EF4-FFF2-40B4-BE49-F238E27FC236}">
                <a16:creationId xmlns:a16="http://schemas.microsoft.com/office/drawing/2014/main" id="{E59F44F0-E280-432B-A8C1-54F41CD3ED78}"/>
              </a:ext>
            </a:extLst>
          </p:cNvPr>
          <p:cNvSpPr/>
          <p:nvPr/>
        </p:nvSpPr>
        <p:spPr>
          <a:xfrm rot="16200000">
            <a:off x="5941018" y="4383034"/>
            <a:ext cx="180000" cy="216000"/>
          </a:xfrm>
          <a:prstGeom prst="rightArrow">
            <a:avLst/>
          </a:prstGeom>
          <a:solidFill>
            <a:srgbClr val="42556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9" name="矩形: 圆角 108">
            <a:extLst>
              <a:ext uri="{FF2B5EF4-FFF2-40B4-BE49-F238E27FC236}">
                <a16:creationId xmlns:a16="http://schemas.microsoft.com/office/drawing/2014/main" id="{82266FA4-7A38-499B-BC88-D053D0939746}"/>
              </a:ext>
            </a:extLst>
          </p:cNvPr>
          <p:cNvSpPr/>
          <p:nvPr/>
        </p:nvSpPr>
        <p:spPr>
          <a:xfrm>
            <a:off x="2245680" y="2334152"/>
            <a:ext cx="7704961" cy="770028"/>
          </a:xfrm>
          <a:prstGeom prst="roundRect">
            <a:avLst>
              <a:gd name="adj" fmla="val 3797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0" name="内容占位符 8">
            <a:extLst>
              <a:ext uri="{FF2B5EF4-FFF2-40B4-BE49-F238E27FC236}">
                <a16:creationId xmlns:a16="http://schemas.microsoft.com/office/drawing/2014/main" id="{F1110516-6634-4E10-B682-7F52013B7E44}"/>
              </a:ext>
            </a:extLst>
          </p:cNvPr>
          <p:cNvSpPr txBox="1">
            <a:spLocks/>
          </p:cNvSpPr>
          <p:nvPr/>
        </p:nvSpPr>
        <p:spPr bwMode="auto">
          <a:xfrm>
            <a:off x="2281395" y="2499266"/>
            <a:ext cx="248135" cy="461665"/>
          </a:xfrm>
          <a:prstGeom prst="rect">
            <a:avLst/>
          </a:prstGeom>
          <a:solidFill>
            <a:srgbClr val="42556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</a:t>
            </a:r>
          </a:p>
        </p:txBody>
      </p:sp>
      <p:sp>
        <p:nvSpPr>
          <p:cNvPr id="111" name="圆角矩形 38">
            <a:extLst>
              <a:ext uri="{FF2B5EF4-FFF2-40B4-BE49-F238E27FC236}">
                <a16:creationId xmlns:a16="http://schemas.microsoft.com/office/drawing/2014/main" id="{F61330E1-8D9B-4212-B3EA-D2B027EFC329}"/>
              </a:ext>
            </a:extLst>
          </p:cNvPr>
          <p:cNvSpPr/>
          <p:nvPr/>
        </p:nvSpPr>
        <p:spPr>
          <a:xfrm>
            <a:off x="2662736" y="2439418"/>
            <a:ext cx="7215117" cy="614019"/>
          </a:xfrm>
          <a:prstGeom prst="roundRect">
            <a:avLst>
              <a:gd name="adj" fmla="val 8153"/>
            </a:avLst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2" name="箭头: 右 111">
            <a:extLst>
              <a:ext uri="{FF2B5EF4-FFF2-40B4-BE49-F238E27FC236}">
                <a16:creationId xmlns:a16="http://schemas.microsoft.com/office/drawing/2014/main" id="{687913C9-53F8-4FBD-9C1B-06A5FB9A0709}"/>
              </a:ext>
            </a:extLst>
          </p:cNvPr>
          <p:cNvSpPr/>
          <p:nvPr/>
        </p:nvSpPr>
        <p:spPr>
          <a:xfrm rot="16200000">
            <a:off x="5919740" y="3113517"/>
            <a:ext cx="222555" cy="216000"/>
          </a:xfrm>
          <a:prstGeom prst="rightArrow">
            <a:avLst/>
          </a:prstGeom>
          <a:solidFill>
            <a:srgbClr val="42556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3" name="箭头: 右 112">
            <a:extLst>
              <a:ext uri="{FF2B5EF4-FFF2-40B4-BE49-F238E27FC236}">
                <a16:creationId xmlns:a16="http://schemas.microsoft.com/office/drawing/2014/main" id="{BCDBD313-C6BD-4EBC-85C2-7D36197FF9C8}"/>
              </a:ext>
            </a:extLst>
          </p:cNvPr>
          <p:cNvSpPr/>
          <p:nvPr/>
        </p:nvSpPr>
        <p:spPr>
          <a:xfrm rot="16200000">
            <a:off x="5941018" y="2129602"/>
            <a:ext cx="180000" cy="216000"/>
          </a:xfrm>
          <a:prstGeom prst="rightArrow">
            <a:avLst/>
          </a:prstGeom>
          <a:solidFill>
            <a:srgbClr val="42556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4" name="圆角矩形 40">
            <a:extLst>
              <a:ext uri="{FF2B5EF4-FFF2-40B4-BE49-F238E27FC236}">
                <a16:creationId xmlns:a16="http://schemas.microsoft.com/office/drawing/2014/main" id="{F98C6896-A5DD-443C-99DA-B92FC66E110B}"/>
              </a:ext>
            </a:extLst>
          </p:cNvPr>
          <p:cNvSpPr/>
          <p:nvPr/>
        </p:nvSpPr>
        <p:spPr>
          <a:xfrm>
            <a:off x="7376075" y="1507389"/>
            <a:ext cx="1112721" cy="2988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视觉里程计</a:t>
            </a:r>
          </a:p>
        </p:txBody>
      </p:sp>
      <p:sp>
        <p:nvSpPr>
          <p:cNvPr id="115" name="圆角矩形 40">
            <a:extLst>
              <a:ext uri="{FF2B5EF4-FFF2-40B4-BE49-F238E27FC236}">
                <a16:creationId xmlns:a16="http://schemas.microsoft.com/office/drawing/2014/main" id="{0EAD38B4-BD02-4DCC-98A3-1FE9BBFF40CD}"/>
              </a:ext>
            </a:extLst>
          </p:cNvPr>
          <p:cNvSpPr/>
          <p:nvPr/>
        </p:nvSpPr>
        <p:spPr>
          <a:xfrm>
            <a:off x="6682846" y="5192576"/>
            <a:ext cx="1313623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罗德里格斯公式</a:t>
            </a:r>
          </a:p>
        </p:txBody>
      </p:sp>
      <p:sp>
        <p:nvSpPr>
          <p:cNvPr id="116" name="圆角矩形 40">
            <a:extLst>
              <a:ext uri="{FF2B5EF4-FFF2-40B4-BE49-F238E27FC236}">
                <a16:creationId xmlns:a16="http://schemas.microsoft.com/office/drawing/2014/main" id="{B28B5F0A-FE06-49CD-A571-4B583ECDE1BC}"/>
              </a:ext>
            </a:extLst>
          </p:cNvPr>
          <p:cNvSpPr/>
          <p:nvPr/>
        </p:nvSpPr>
        <p:spPr>
          <a:xfrm>
            <a:off x="8232490" y="5192576"/>
            <a:ext cx="1435497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旋转的轴角表达</a:t>
            </a:r>
          </a:p>
        </p:txBody>
      </p:sp>
      <p:sp>
        <p:nvSpPr>
          <p:cNvPr id="117" name="圆角矩形 40">
            <a:extLst>
              <a:ext uri="{FF2B5EF4-FFF2-40B4-BE49-F238E27FC236}">
                <a16:creationId xmlns:a16="http://schemas.microsoft.com/office/drawing/2014/main" id="{24A65FE9-F90F-40B3-86BA-FBAFC7C130E2}"/>
              </a:ext>
            </a:extLst>
          </p:cNvPr>
          <p:cNvSpPr/>
          <p:nvPr/>
        </p:nvSpPr>
        <p:spPr>
          <a:xfrm>
            <a:off x="6337750" y="4740958"/>
            <a:ext cx="1557998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非线性最小二乘问题</a:t>
            </a:r>
          </a:p>
        </p:txBody>
      </p:sp>
      <p:sp>
        <p:nvSpPr>
          <p:cNvPr id="118" name="圆角矩形 40">
            <a:extLst>
              <a:ext uri="{FF2B5EF4-FFF2-40B4-BE49-F238E27FC236}">
                <a16:creationId xmlns:a16="http://schemas.microsoft.com/office/drawing/2014/main" id="{29FC8D60-52C9-41B2-8A58-3DFB7BA9B2B1}"/>
              </a:ext>
            </a:extLst>
          </p:cNvPr>
          <p:cNvSpPr/>
          <p:nvPr/>
        </p:nvSpPr>
        <p:spPr>
          <a:xfrm>
            <a:off x="5445337" y="4740958"/>
            <a:ext cx="750464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阻尼法</a:t>
            </a:r>
          </a:p>
        </p:txBody>
      </p:sp>
      <p:sp>
        <p:nvSpPr>
          <p:cNvPr id="119" name="圆角矩形 40">
            <a:extLst>
              <a:ext uri="{FF2B5EF4-FFF2-40B4-BE49-F238E27FC236}">
                <a16:creationId xmlns:a16="http://schemas.microsoft.com/office/drawing/2014/main" id="{788FDA99-D0C2-492D-8269-1DD8B58448F6}"/>
              </a:ext>
            </a:extLst>
          </p:cNvPr>
          <p:cNvSpPr/>
          <p:nvPr/>
        </p:nvSpPr>
        <p:spPr>
          <a:xfrm>
            <a:off x="2888982" y="4740958"/>
            <a:ext cx="864469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射影几何</a:t>
            </a:r>
          </a:p>
        </p:txBody>
      </p:sp>
      <p:sp>
        <p:nvSpPr>
          <p:cNvPr id="120" name="圆角矩形 40">
            <a:extLst>
              <a:ext uri="{FF2B5EF4-FFF2-40B4-BE49-F238E27FC236}">
                <a16:creationId xmlns:a16="http://schemas.microsoft.com/office/drawing/2014/main" id="{011D02D5-5FCF-48D6-AC87-6173DA0BCF35}"/>
              </a:ext>
            </a:extLst>
          </p:cNvPr>
          <p:cNvSpPr/>
          <p:nvPr/>
        </p:nvSpPr>
        <p:spPr>
          <a:xfrm>
            <a:off x="4118188" y="5192576"/>
            <a:ext cx="1020861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高斯牛顿法</a:t>
            </a:r>
          </a:p>
        </p:txBody>
      </p:sp>
      <p:sp>
        <p:nvSpPr>
          <p:cNvPr id="121" name="圆角矩形 40">
            <a:extLst>
              <a:ext uri="{FF2B5EF4-FFF2-40B4-BE49-F238E27FC236}">
                <a16:creationId xmlns:a16="http://schemas.microsoft.com/office/drawing/2014/main" id="{3E0AD833-9773-46E5-A142-A6DAAFF05485}"/>
              </a:ext>
            </a:extLst>
          </p:cNvPr>
          <p:cNvSpPr/>
          <p:nvPr/>
        </p:nvSpPr>
        <p:spPr>
          <a:xfrm>
            <a:off x="2870853" y="5192576"/>
            <a:ext cx="1011314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列文伯格</a:t>
            </a:r>
            <a:r>
              <a:rPr kumimoji="1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-</a:t>
            </a: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马夸尔特法</a:t>
            </a:r>
          </a:p>
        </p:txBody>
      </p:sp>
      <p:sp>
        <p:nvSpPr>
          <p:cNvPr id="122" name="圆角矩形 40">
            <a:extLst>
              <a:ext uri="{FF2B5EF4-FFF2-40B4-BE49-F238E27FC236}">
                <a16:creationId xmlns:a16="http://schemas.microsoft.com/office/drawing/2014/main" id="{355E3F9E-C0D6-4130-B1C4-F933E17AF4CF}"/>
              </a:ext>
            </a:extLst>
          </p:cNvPr>
          <p:cNvSpPr/>
          <p:nvPr/>
        </p:nvSpPr>
        <p:spPr>
          <a:xfrm>
            <a:off x="3108739" y="3710706"/>
            <a:ext cx="1429814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相机成像流程建模</a:t>
            </a:r>
          </a:p>
        </p:txBody>
      </p:sp>
      <p:sp>
        <p:nvSpPr>
          <p:cNvPr id="123" name="圆角矩形 40">
            <a:extLst>
              <a:ext uri="{FF2B5EF4-FFF2-40B4-BE49-F238E27FC236}">
                <a16:creationId xmlns:a16="http://schemas.microsoft.com/office/drawing/2014/main" id="{AA2252A1-A4D4-48B9-B6B4-AFAE5C12CB8A}"/>
              </a:ext>
            </a:extLst>
          </p:cNvPr>
          <p:cNvSpPr/>
          <p:nvPr/>
        </p:nvSpPr>
        <p:spPr>
          <a:xfrm>
            <a:off x="4666886" y="3702519"/>
            <a:ext cx="1164308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镜头畸变建模</a:t>
            </a:r>
          </a:p>
        </p:txBody>
      </p:sp>
      <p:sp>
        <p:nvSpPr>
          <p:cNvPr id="124" name="圆角矩形 40">
            <a:extLst>
              <a:ext uri="{FF2B5EF4-FFF2-40B4-BE49-F238E27FC236}">
                <a16:creationId xmlns:a16="http://schemas.microsoft.com/office/drawing/2014/main" id="{730877B0-9A90-4361-B061-FE5447BE59F4}"/>
              </a:ext>
            </a:extLst>
          </p:cNvPr>
          <p:cNvSpPr/>
          <p:nvPr/>
        </p:nvSpPr>
        <p:spPr>
          <a:xfrm>
            <a:off x="5959527" y="3702519"/>
            <a:ext cx="1715521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相机内参平面标定法</a:t>
            </a:r>
          </a:p>
        </p:txBody>
      </p:sp>
      <p:sp>
        <p:nvSpPr>
          <p:cNvPr id="125" name="圆角矩形 40">
            <a:extLst>
              <a:ext uri="{FF2B5EF4-FFF2-40B4-BE49-F238E27FC236}">
                <a16:creationId xmlns:a16="http://schemas.microsoft.com/office/drawing/2014/main" id="{4F976880-816B-4C2B-BE73-B0B3F7664E3F}"/>
              </a:ext>
            </a:extLst>
          </p:cNvPr>
          <p:cNvSpPr/>
          <p:nvPr/>
        </p:nvSpPr>
        <p:spPr>
          <a:xfrm>
            <a:off x="3522958" y="2570461"/>
            <a:ext cx="1169152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相机内参标定</a:t>
            </a:r>
          </a:p>
        </p:txBody>
      </p:sp>
      <p:sp>
        <p:nvSpPr>
          <p:cNvPr id="126" name="圆角矩形 40">
            <a:extLst>
              <a:ext uri="{FF2B5EF4-FFF2-40B4-BE49-F238E27FC236}">
                <a16:creationId xmlns:a16="http://schemas.microsoft.com/office/drawing/2014/main" id="{68B581B3-8DD8-459D-9DA1-E0B887D7E47B}"/>
              </a:ext>
            </a:extLst>
          </p:cNvPr>
          <p:cNvSpPr/>
          <p:nvPr/>
        </p:nvSpPr>
        <p:spPr>
          <a:xfrm>
            <a:off x="5464714" y="2568983"/>
            <a:ext cx="1412890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相机镜头畸变去除</a:t>
            </a:r>
          </a:p>
        </p:txBody>
      </p:sp>
      <p:sp>
        <p:nvSpPr>
          <p:cNvPr id="127" name="圆角矩形 40">
            <a:extLst>
              <a:ext uri="{FF2B5EF4-FFF2-40B4-BE49-F238E27FC236}">
                <a16:creationId xmlns:a16="http://schemas.microsoft.com/office/drawing/2014/main" id="{9C048BAD-14DE-4E14-A0B4-3B9FD1CA4094}"/>
              </a:ext>
            </a:extLst>
          </p:cNvPr>
          <p:cNvSpPr/>
          <p:nvPr/>
        </p:nvSpPr>
        <p:spPr>
          <a:xfrm>
            <a:off x="7650207" y="2568983"/>
            <a:ext cx="1204071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鸟瞰视图构建</a:t>
            </a:r>
          </a:p>
        </p:txBody>
      </p:sp>
      <p:sp>
        <p:nvSpPr>
          <p:cNvPr id="128" name="圆角矩形 40">
            <a:extLst>
              <a:ext uri="{FF2B5EF4-FFF2-40B4-BE49-F238E27FC236}">
                <a16:creationId xmlns:a16="http://schemas.microsoft.com/office/drawing/2014/main" id="{B10767FA-ED55-4164-8A1B-366FDA51BEE5}"/>
              </a:ext>
            </a:extLst>
          </p:cNvPr>
          <p:cNvSpPr/>
          <p:nvPr/>
        </p:nvSpPr>
        <p:spPr>
          <a:xfrm>
            <a:off x="5375069" y="5192576"/>
            <a:ext cx="1071757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雅可比矩阵</a:t>
            </a:r>
          </a:p>
        </p:txBody>
      </p:sp>
      <p:sp>
        <p:nvSpPr>
          <p:cNvPr id="129" name="圆角矩形 40">
            <a:extLst>
              <a:ext uri="{FF2B5EF4-FFF2-40B4-BE49-F238E27FC236}">
                <a16:creationId xmlns:a16="http://schemas.microsoft.com/office/drawing/2014/main" id="{8B22010E-1272-4AB1-AC0C-46662B54C98C}"/>
              </a:ext>
            </a:extLst>
          </p:cNvPr>
          <p:cNvSpPr/>
          <p:nvPr/>
        </p:nvSpPr>
        <p:spPr>
          <a:xfrm>
            <a:off x="8037697" y="4740958"/>
            <a:ext cx="750464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凸函数</a:t>
            </a:r>
          </a:p>
        </p:txBody>
      </p:sp>
      <p:sp>
        <p:nvSpPr>
          <p:cNvPr id="130" name="圆角矩形 40">
            <a:extLst>
              <a:ext uri="{FF2B5EF4-FFF2-40B4-BE49-F238E27FC236}">
                <a16:creationId xmlns:a16="http://schemas.microsoft.com/office/drawing/2014/main" id="{75C11E74-5DA3-4DB0-8829-980E12C65A3A}"/>
              </a:ext>
            </a:extLst>
          </p:cNvPr>
          <p:cNvSpPr/>
          <p:nvPr/>
        </p:nvSpPr>
        <p:spPr>
          <a:xfrm>
            <a:off x="3895400" y="4740958"/>
            <a:ext cx="1407988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无穷远点与消失点</a:t>
            </a:r>
          </a:p>
        </p:txBody>
      </p:sp>
      <p:sp>
        <p:nvSpPr>
          <p:cNvPr id="131" name="圆角矩形 40">
            <a:extLst>
              <a:ext uri="{FF2B5EF4-FFF2-40B4-BE49-F238E27FC236}">
                <a16:creationId xmlns:a16="http://schemas.microsoft.com/office/drawing/2014/main" id="{148BA97C-1FB6-4E1E-A473-9731346EEEEA}"/>
              </a:ext>
            </a:extLst>
          </p:cNvPr>
          <p:cNvSpPr/>
          <p:nvPr/>
        </p:nvSpPr>
        <p:spPr>
          <a:xfrm>
            <a:off x="7803382" y="3710706"/>
            <a:ext cx="1715521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逆透视投影</a:t>
            </a:r>
          </a:p>
        </p:txBody>
      </p:sp>
      <p:sp>
        <p:nvSpPr>
          <p:cNvPr id="132" name="圆角矩形 40">
            <a:extLst>
              <a:ext uri="{FF2B5EF4-FFF2-40B4-BE49-F238E27FC236}">
                <a16:creationId xmlns:a16="http://schemas.microsoft.com/office/drawing/2014/main" id="{9EA3F018-A42C-4B27-B5A4-3BE083B0263B}"/>
              </a:ext>
            </a:extLst>
          </p:cNvPr>
          <p:cNvSpPr/>
          <p:nvPr/>
        </p:nvSpPr>
        <p:spPr>
          <a:xfrm>
            <a:off x="5125819" y="1508868"/>
            <a:ext cx="1025163" cy="297321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鸟瞰环视图</a:t>
            </a:r>
          </a:p>
        </p:txBody>
      </p:sp>
      <p:sp>
        <p:nvSpPr>
          <p:cNvPr id="133" name="圆角矩形 40">
            <a:extLst>
              <a:ext uri="{FF2B5EF4-FFF2-40B4-BE49-F238E27FC236}">
                <a16:creationId xmlns:a16="http://schemas.microsoft.com/office/drawing/2014/main" id="{C2BB695B-51FA-4086-A4EF-D6CB911B70EE}"/>
              </a:ext>
            </a:extLst>
          </p:cNvPr>
          <p:cNvSpPr/>
          <p:nvPr/>
        </p:nvSpPr>
        <p:spPr>
          <a:xfrm>
            <a:off x="8544981" y="1508868"/>
            <a:ext cx="1111738" cy="297321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场景三维重建</a:t>
            </a:r>
          </a:p>
        </p:txBody>
      </p:sp>
      <p:sp>
        <p:nvSpPr>
          <p:cNvPr id="134" name="圆角矩形 40">
            <a:extLst>
              <a:ext uri="{FF2B5EF4-FFF2-40B4-BE49-F238E27FC236}">
                <a16:creationId xmlns:a16="http://schemas.microsoft.com/office/drawing/2014/main" id="{8E82351D-C953-4DEF-A3D3-8FCB8E2D3151}"/>
              </a:ext>
            </a:extLst>
          </p:cNvPr>
          <p:cNvSpPr/>
          <p:nvPr/>
        </p:nvSpPr>
        <p:spPr>
          <a:xfrm>
            <a:off x="8930110" y="4740958"/>
            <a:ext cx="879774" cy="360000"/>
          </a:xfrm>
          <a:prstGeom prst="roundRect">
            <a:avLst>
              <a:gd name="adj" fmla="val 50000"/>
            </a:avLst>
          </a:prstGeom>
          <a:solidFill>
            <a:srgbClr val="EBEBEB"/>
          </a:solidFill>
          <a:ln w="12700" cap="flat" cmpd="sng" algn="ctr">
            <a:solidFill>
              <a:sysClr val="windowText" lastClr="000000">
                <a:lumMod val="95000"/>
                <a:lumOff val="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泰勒展开</a:t>
            </a:r>
          </a:p>
        </p:txBody>
      </p:sp>
    </p:spTree>
    <p:extLst>
      <p:ext uri="{BB962C8B-B14F-4D97-AF65-F5344CB8AC3E}">
        <p14:creationId xmlns:p14="http://schemas.microsoft.com/office/powerpoint/2010/main" val="1525263707"/>
      </p:ext>
    </p:extLst>
  </p:cSld>
  <p:clrMapOvr>
    <a:masterClrMapping/>
  </p:clrMapOvr>
  <p:transition advTm="12526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âq and aâçå¾çæç´¢ç»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1800" y="1927698"/>
            <a:ext cx="4114800" cy="2314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59425167"/>
      </p:ext>
    </p:extLst>
  </p:cSld>
  <p:clrMapOvr>
    <a:masterClrMapping/>
  </p:clrMapOvr>
  <p:transition advTm="12526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930274" y="76200"/>
            <a:ext cx="10969895" cy="838200"/>
          </a:xfrm>
        </p:spPr>
        <p:txBody>
          <a:bodyPr/>
          <a:lstStyle/>
          <a:p>
            <a:r>
              <a:rPr lang="en-US" altLang="zh-CN" sz="3000" dirty="0">
                <a:ea typeface="楷体" panose="02010609060101010101" pitchFamily="49" charset="-122"/>
                <a:cs typeface="Calibri" panose="020F0502020204030204" pitchFamily="34" charset="0"/>
              </a:rPr>
              <a:t>Problem definition of single-camera measurement</a:t>
            </a:r>
            <a:endParaRPr lang="zh-CN" altLang="en-US" sz="3000" dirty="0"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762810F-3708-3ABD-9A2C-727AB02A2F8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57" b="27563"/>
          <a:stretch>
            <a:fillRect/>
          </a:stretch>
        </p:blipFill>
        <p:spPr bwMode="auto">
          <a:xfrm>
            <a:off x="3248527" y="1015508"/>
            <a:ext cx="5196710" cy="396036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C131C40-438F-4B7E-A806-7F960BF7A570}"/>
              </a:ext>
            </a:extLst>
          </p:cNvPr>
          <p:cNvSpPr txBox="1"/>
          <p:nvPr/>
        </p:nvSpPr>
        <p:spPr>
          <a:xfrm>
            <a:off x="2186543" y="5311004"/>
            <a:ext cx="8131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Can you tell me the diameter of the coin shown in the image?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5308302"/>
      </p:ext>
    </p:extLst>
  </p:cSld>
  <p:clrMapOvr>
    <a:masterClrMapping/>
  </p:clrMapOvr>
  <p:transition advTm="12526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930274" y="76200"/>
            <a:ext cx="10969895" cy="838200"/>
          </a:xfrm>
        </p:spPr>
        <p:txBody>
          <a:bodyPr/>
          <a:lstStyle/>
          <a:p>
            <a:r>
              <a:rPr lang="en-US" altLang="zh-CN" sz="3000" dirty="0">
                <a:ea typeface="楷体" panose="02010609060101010101" pitchFamily="49" charset="-122"/>
                <a:cs typeface="Calibri" panose="020F0502020204030204" pitchFamily="34" charset="0"/>
              </a:rPr>
              <a:t>Problem definition of single-camera measurement</a:t>
            </a:r>
            <a:endParaRPr lang="zh-CN" altLang="en-US" sz="3000" dirty="0"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C131C40-438F-4B7E-A806-7F960BF7A570}"/>
              </a:ext>
            </a:extLst>
          </p:cNvPr>
          <p:cNvSpPr txBox="1"/>
          <p:nvPr/>
        </p:nvSpPr>
        <p:spPr>
          <a:xfrm>
            <a:off x="7421689" y="899635"/>
            <a:ext cx="45408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In this demo, the system detects persons and speed-bumps and outputs their horizon distances to the robot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r>
              <a:rPr lang="en-US" altLang="zh-CN" dirty="0">
                <a:solidFill>
                  <a:srgbClr val="000000"/>
                </a:solidFill>
              </a:rPr>
              <a:t>Only one camera is used</a:t>
            </a:r>
          </a:p>
        </p:txBody>
      </p:sp>
      <p:pic>
        <p:nvPicPr>
          <p:cNvPr id="5" name="results">
            <a:hlinkClick r:id="" action="ppaction://media"/>
            <a:extLst>
              <a:ext uri="{FF2B5EF4-FFF2-40B4-BE49-F238E27FC236}">
                <a16:creationId xmlns:a16="http://schemas.microsoft.com/office/drawing/2014/main" id="{F811280A-96A6-4FB4-B189-DB0229B45C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0634" y="992660"/>
            <a:ext cx="7018636" cy="526397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161AAEF-2DC2-4332-865D-5AC94557E293}"/>
              </a:ext>
            </a:extLst>
          </p:cNvPr>
          <p:cNvSpPr txBox="1"/>
          <p:nvPr/>
        </p:nvSpPr>
        <p:spPr>
          <a:xfrm>
            <a:off x="7780013" y="3268020"/>
            <a:ext cx="34605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How to achieve this goal?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3821000"/>
      </p:ext>
    </p:extLst>
  </p:cSld>
  <p:clrMapOvr>
    <a:masterClrMapping/>
  </p:clrMapOvr>
  <p:transition advTm="1252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>
            <a:extLst>
              <a:ext uri="{FF2B5EF4-FFF2-40B4-BE49-F238E27FC236}">
                <a16:creationId xmlns:a16="http://schemas.microsoft.com/office/drawing/2014/main" id="{F3E2AECC-60E6-4372-8586-84C4B9A0B8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608" y="914400"/>
            <a:ext cx="11055096" cy="21992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lvl="1" algn="just"/>
            <a:r>
              <a:rPr lang="en-US" altLang="zh-CN" sz="24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To solve the aforementioned two problems, we need to have some assumptions</a:t>
            </a:r>
            <a:r>
              <a:rPr lang="en-US" altLang="zh-CN" sz="22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</a:t>
            </a:r>
          </a:p>
          <a:p>
            <a:pPr lvl="2" algn="just"/>
            <a:r>
              <a:rPr lang="en-US" altLang="zh-CN" sz="22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The object to be measured should locate on a (physical) plane </a:t>
            </a:r>
          </a:p>
          <a:p>
            <a:pPr lvl="2" algn="just"/>
            <a:r>
              <a:rPr lang="en-US" altLang="zh-CN" sz="2200" dirty="0"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The imaging plane and the physical plane satisfy projective transformation, i.e., the </a:t>
            </a:r>
            <a:r>
              <a:rPr lang="en-US" altLang="zh-CN" sz="2200" b="1" dirty="0">
                <a:solidFill>
                  <a:srgbClr val="C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imaging process should satisfy the ideal pin-hole camera model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A6542CB5-4575-40B3-9362-A89265C7EBCB}"/>
              </a:ext>
            </a:extLst>
          </p:cNvPr>
          <p:cNvGrpSpPr/>
          <p:nvPr/>
        </p:nvGrpSpPr>
        <p:grpSpPr>
          <a:xfrm>
            <a:off x="977006" y="2553854"/>
            <a:ext cx="10370698" cy="1655001"/>
            <a:chOff x="977006" y="2553854"/>
            <a:chExt cx="10370698" cy="1655001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9B0DFF3F-402D-4C3A-9FA7-26E08C38D033}"/>
                </a:ext>
              </a:extLst>
            </p:cNvPr>
            <p:cNvSpPr txBox="1"/>
            <p:nvPr/>
          </p:nvSpPr>
          <p:spPr>
            <a:xfrm>
              <a:off x="977006" y="3008526"/>
              <a:ext cx="1037069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dirty="0">
                  <a:solidFill>
                    <a:srgbClr val="000000"/>
                  </a:solidFill>
                </a:rPr>
                <a:t>There is a projective transformation matrix </a:t>
              </a:r>
              <a:r>
                <a:rPr lang="en-US" altLang="zh-CN" b="1" i="1" dirty="0">
                  <a:solidFill>
                    <a:srgbClr val="000000"/>
                  </a:solidFill>
                </a:rPr>
                <a:t>H</a:t>
              </a:r>
              <a:r>
                <a:rPr lang="en-US" altLang="zh-CN" dirty="0">
                  <a:solidFill>
                    <a:srgbClr val="000000"/>
                  </a:solidFill>
                </a:rPr>
                <a:t> linking the physical plane and the imaging plane. For a point </a:t>
              </a:r>
              <a:r>
                <a:rPr lang="en-US" altLang="zh-CN" b="1" i="1" dirty="0">
                  <a:solidFill>
                    <a:srgbClr val="000000"/>
                  </a:solidFill>
                </a:rPr>
                <a:t>x</a:t>
              </a:r>
              <a:r>
                <a:rPr lang="en-US" altLang="zh-CN" dirty="0">
                  <a:solidFill>
                    <a:srgbClr val="000000"/>
                  </a:solidFill>
                </a:rPr>
                <a:t> on the imaging plane, we can get its position on the physical plane as </a:t>
              </a:r>
              <a:r>
                <a:rPr lang="en-US" altLang="zh-CN" b="1" i="1" dirty="0">
                  <a:solidFill>
                    <a:srgbClr val="000000"/>
                  </a:solidFill>
                </a:rPr>
                <a:t>Hx</a:t>
              </a:r>
              <a:endParaRPr kumimoji="0" lang="zh-CN" altLang="en-US" sz="2400" b="1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endParaRPr>
            </a:p>
          </p:txBody>
        </p:sp>
        <p:sp>
          <p:nvSpPr>
            <p:cNvPr id="13" name="箭头: 下 12">
              <a:extLst>
                <a:ext uri="{FF2B5EF4-FFF2-40B4-BE49-F238E27FC236}">
                  <a16:creationId xmlns:a16="http://schemas.microsoft.com/office/drawing/2014/main" id="{ADFA6325-8BE2-493A-BB21-63BBEE869C5C}"/>
                </a:ext>
              </a:extLst>
            </p:cNvPr>
            <p:cNvSpPr/>
            <p:nvPr/>
          </p:nvSpPr>
          <p:spPr bwMode="auto">
            <a:xfrm>
              <a:off x="5421822" y="2553854"/>
              <a:ext cx="282844" cy="457076"/>
            </a:xfrm>
            <a:prstGeom prst="downArrow">
              <a:avLst/>
            </a:prstGeom>
            <a:solidFill>
              <a:srgbClr val="00206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</p:grpSp>
      <p:sp>
        <p:nvSpPr>
          <p:cNvPr id="14" name="Rectangle 2">
            <a:extLst>
              <a:ext uri="{FF2B5EF4-FFF2-40B4-BE49-F238E27FC236}">
                <a16:creationId xmlns:a16="http://schemas.microsoft.com/office/drawing/2014/main" id="{1353E5B1-72C2-4E9C-9A1C-DCFAE63F82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0274" y="76200"/>
            <a:ext cx="10969895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zh-CN" sz="3000" kern="0">
                <a:ea typeface="楷体" panose="02010609060101010101" pitchFamily="49" charset="-122"/>
                <a:cs typeface="Calibri" panose="020F0502020204030204" pitchFamily="34" charset="0"/>
              </a:rPr>
              <a:t>Problem definition of single-camera measurement</a:t>
            </a:r>
            <a:endParaRPr lang="zh-CN" altLang="en-US" sz="3000" kern="0" dirty="0"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1285523"/>
      </p:ext>
    </p:extLst>
  </p:cSld>
  <p:clrMapOvr>
    <a:masterClrMapping/>
  </p:clrMapOvr>
  <p:transition advTm="1252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>
            <a:extLst>
              <a:ext uri="{FF2B5EF4-FFF2-40B4-BE49-F238E27FC236}">
                <a16:creationId xmlns:a16="http://schemas.microsoft.com/office/drawing/2014/main" id="{1353E5B1-72C2-4E9C-9A1C-DCFAE63F82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0274" y="76200"/>
            <a:ext cx="10969895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zh-CN" sz="3000" kern="0">
                <a:ea typeface="楷体" panose="02010609060101010101" pitchFamily="49" charset="-122"/>
                <a:cs typeface="Calibri" panose="020F0502020204030204" pitchFamily="34" charset="0"/>
              </a:rPr>
              <a:t>Problem definition of single-camera measurement</a:t>
            </a:r>
            <a:endParaRPr lang="zh-CN" altLang="en-US" sz="3000" kern="0" dirty="0"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" name="平行四边形 1">
            <a:extLst>
              <a:ext uri="{FF2B5EF4-FFF2-40B4-BE49-F238E27FC236}">
                <a16:creationId xmlns:a16="http://schemas.microsoft.com/office/drawing/2014/main" id="{B7A0F9D9-F430-4128-88CC-F393D80F3DFC}"/>
              </a:ext>
            </a:extLst>
          </p:cNvPr>
          <p:cNvSpPr/>
          <p:nvPr/>
        </p:nvSpPr>
        <p:spPr bwMode="auto">
          <a:xfrm>
            <a:off x="492058" y="4283716"/>
            <a:ext cx="8760048" cy="2028720"/>
          </a:xfrm>
          <a:prstGeom prst="parallelogram">
            <a:avLst>
              <a:gd name="adj" fmla="val 131319"/>
            </a:avLst>
          </a:prstGeom>
          <a:solidFill>
            <a:schemeClr val="bg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17C228AA-8BCD-472B-A888-09A82F3D6251}"/>
              </a:ext>
            </a:extLst>
          </p:cNvPr>
          <p:cNvCxnSpPr/>
          <p:nvPr/>
        </p:nvCxnSpPr>
        <p:spPr bwMode="auto">
          <a:xfrm flipV="1">
            <a:off x="6096000" y="4815239"/>
            <a:ext cx="1597572" cy="117565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6295BB30-F1EB-49E5-9231-C6ED9BDB99A1}"/>
              </a:ext>
            </a:extLst>
          </p:cNvPr>
          <p:cNvCxnSpPr/>
          <p:nvPr/>
        </p:nvCxnSpPr>
        <p:spPr bwMode="auto">
          <a:xfrm flipH="1" flipV="1">
            <a:off x="5891799" y="5450364"/>
            <a:ext cx="1585560" cy="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7FA592BD-F732-4444-A461-A88870F8D746}"/>
              </a:ext>
            </a:extLst>
          </p:cNvPr>
          <p:cNvSpPr txBox="1"/>
          <p:nvPr/>
        </p:nvSpPr>
        <p:spPr>
          <a:xfrm>
            <a:off x="7621045" y="4531025"/>
            <a:ext cx="752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dirty="0">
                <a:solidFill>
                  <a:srgbClr val="000000"/>
                </a:solidFill>
              </a:rPr>
              <a:t>x</a:t>
            </a:r>
            <a:endParaRPr kumimoji="0" lang="zh-CN" altLang="en-US" sz="2000" b="1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580F5DA-49BB-441B-8E40-8C19D9A49B4A}"/>
              </a:ext>
            </a:extLst>
          </p:cNvPr>
          <p:cNvSpPr txBox="1"/>
          <p:nvPr/>
        </p:nvSpPr>
        <p:spPr>
          <a:xfrm>
            <a:off x="5608314" y="5172235"/>
            <a:ext cx="752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y</a:t>
            </a:r>
            <a:endParaRPr kumimoji="0" lang="zh-CN" altLang="en-US" sz="200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9F666D6E-4729-4263-94DD-EA7B4566EF22}"/>
              </a:ext>
            </a:extLst>
          </p:cNvPr>
          <p:cNvSpPr/>
          <p:nvPr/>
        </p:nvSpPr>
        <p:spPr bwMode="auto">
          <a:xfrm rot="1131616">
            <a:off x="4864360" y="1045370"/>
            <a:ext cx="5638160" cy="2028720"/>
          </a:xfrm>
          <a:prstGeom prst="parallelogram">
            <a:avLst>
              <a:gd name="adj" fmla="val 114628"/>
            </a:avLst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E662D943-E035-473E-9D7C-1E6F7A37A608}"/>
              </a:ext>
            </a:extLst>
          </p:cNvPr>
          <p:cNvCxnSpPr/>
          <p:nvPr/>
        </p:nvCxnSpPr>
        <p:spPr bwMode="auto">
          <a:xfrm flipV="1">
            <a:off x="7693572" y="2117084"/>
            <a:ext cx="1869340" cy="78619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739C2E05-7A6A-4A7E-9E43-9A51998D4252}"/>
              </a:ext>
            </a:extLst>
          </p:cNvPr>
          <p:cNvCxnSpPr/>
          <p:nvPr/>
        </p:nvCxnSpPr>
        <p:spPr bwMode="auto">
          <a:xfrm flipH="1" flipV="1">
            <a:off x="7924801" y="2054021"/>
            <a:ext cx="1327305" cy="51142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89E5B23C-6F08-4548-B5DB-D7E56705F4AE}"/>
              </a:ext>
            </a:extLst>
          </p:cNvPr>
          <p:cNvSpPr txBox="1"/>
          <p:nvPr/>
        </p:nvSpPr>
        <p:spPr>
          <a:xfrm>
            <a:off x="9483335" y="1877696"/>
            <a:ext cx="752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u</a:t>
            </a:r>
            <a:endParaRPr kumimoji="0" lang="zh-CN" altLang="en-US" sz="2000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CC8AEB7-2DB3-4177-B756-78AD64621BE4}"/>
              </a:ext>
            </a:extLst>
          </p:cNvPr>
          <p:cNvSpPr txBox="1"/>
          <p:nvPr/>
        </p:nvSpPr>
        <p:spPr>
          <a:xfrm>
            <a:off x="7885885" y="1998893"/>
            <a:ext cx="752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i="1" dirty="0">
                <a:solidFill>
                  <a:srgbClr val="000000"/>
                </a:solidFill>
              </a:rPr>
              <a:t>v</a:t>
            </a:r>
            <a:endParaRPr kumimoji="0" lang="zh-CN" altLang="en-US" sz="2000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DF2A68E-D43C-454F-8292-E53A9CFEC19E}"/>
              </a:ext>
            </a:extLst>
          </p:cNvPr>
          <p:cNvSpPr txBox="1"/>
          <p:nvPr/>
        </p:nvSpPr>
        <p:spPr>
          <a:xfrm>
            <a:off x="4017955" y="977403"/>
            <a:ext cx="19255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Imaging plane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dirty="0">
                <a:solidFill>
                  <a:srgbClr val="000000"/>
                </a:solidFill>
              </a:rPr>
              <a:t>(unit: </a:t>
            </a:r>
            <a:r>
              <a:rPr lang="en-US" altLang="zh-CN" sz="2000" i="1" dirty="0">
                <a:solidFill>
                  <a:srgbClr val="000000"/>
                </a:solidFill>
              </a:rPr>
              <a:t>pixel</a:t>
            </a:r>
            <a:r>
              <a:rPr lang="en-US" altLang="zh-CN" sz="2000" dirty="0">
                <a:solidFill>
                  <a:srgbClr val="000000"/>
                </a:solidFill>
              </a:rPr>
              <a:t>)</a:t>
            </a:r>
            <a:endParaRPr kumimoji="0" lang="zh-CN" altLang="en-US" sz="200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1D7F2214-928A-4BAE-85E6-B08DE7903C65}"/>
              </a:ext>
            </a:extLst>
          </p:cNvPr>
          <p:cNvSpPr txBox="1"/>
          <p:nvPr/>
        </p:nvSpPr>
        <p:spPr>
          <a:xfrm>
            <a:off x="243900" y="5460748"/>
            <a:ext cx="19255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dirty="0">
                <a:solidFill>
                  <a:srgbClr val="000000"/>
                </a:solidFill>
              </a:rPr>
              <a:t>physical</a:t>
            </a:r>
            <a:r>
              <a:rPr kumimoji="0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plane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dirty="0">
                <a:solidFill>
                  <a:srgbClr val="000000"/>
                </a:solidFill>
              </a:rPr>
              <a:t>(unit: </a:t>
            </a:r>
            <a:r>
              <a:rPr lang="en-US" altLang="zh-CN" sz="2000" i="1" dirty="0">
                <a:solidFill>
                  <a:srgbClr val="000000"/>
                </a:solidFill>
              </a:rPr>
              <a:t>mm</a:t>
            </a:r>
            <a:r>
              <a:rPr lang="en-US" altLang="zh-CN" sz="2000" dirty="0">
                <a:solidFill>
                  <a:srgbClr val="000000"/>
                </a:solidFill>
              </a:rPr>
              <a:t>)</a:t>
            </a:r>
            <a:endParaRPr kumimoji="0" lang="zh-CN" altLang="en-US" sz="200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2C157FF7-8609-46FD-A3F1-C098E99C730D}"/>
              </a:ext>
            </a:extLst>
          </p:cNvPr>
          <p:cNvGrpSpPr/>
          <p:nvPr/>
        </p:nvGrpSpPr>
        <p:grpSpPr>
          <a:xfrm>
            <a:off x="6415221" y="1622317"/>
            <a:ext cx="752696" cy="400110"/>
            <a:chOff x="6415221" y="1622317"/>
            <a:chExt cx="752696" cy="400110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6DF1062E-7AE7-4949-AC79-81A5B90F7844}"/>
                </a:ext>
              </a:extLst>
            </p:cNvPr>
            <p:cNvSpPr/>
            <p:nvPr/>
          </p:nvSpPr>
          <p:spPr bwMode="auto">
            <a:xfrm>
              <a:off x="6648544" y="1877696"/>
              <a:ext cx="148646" cy="115361"/>
            </a:xfrm>
            <a:prstGeom prst="ellipse">
              <a:avLst/>
            </a:prstGeom>
            <a:solidFill>
              <a:srgbClr val="00206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A8D0EA0-82BC-4C63-9F63-26648FC20207}"/>
                </a:ext>
              </a:extLst>
            </p:cNvPr>
            <p:cNvSpPr txBox="1"/>
            <p:nvPr/>
          </p:nvSpPr>
          <p:spPr>
            <a:xfrm>
              <a:off x="6415221" y="1622317"/>
              <a:ext cx="7526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000" b="1" i="1" dirty="0">
                  <a:solidFill>
                    <a:srgbClr val="000000"/>
                  </a:solidFill>
                </a:rPr>
                <a:t>x</a:t>
              </a:r>
              <a:endParaRPr kumimoji="0" lang="zh-CN" alt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52E2B57A-F7A3-4888-9498-AA626DBF9FEC}"/>
              </a:ext>
            </a:extLst>
          </p:cNvPr>
          <p:cNvGrpSpPr/>
          <p:nvPr/>
        </p:nvGrpSpPr>
        <p:grpSpPr>
          <a:xfrm>
            <a:off x="3799865" y="1963421"/>
            <a:ext cx="2881005" cy="3822195"/>
            <a:chOff x="3799865" y="1963421"/>
            <a:chExt cx="2881005" cy="3822195"/>
          </a:xfrm>
        </p:grpSpPr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E8A7E199-A09A-4E8C-BF0D-B840EC3FA937}"/>
                </a:ext>
              </a:extLst>
            </p:cNvPr>
            <p:cNvSpPr/>
            <p:nvPr/>
          </p:nvSpPr>
          <p:spPr bwMode="auto">
            <a:xfrm>
              <a:off x="4184619" y="5345387"/>
              <a:ext cx="148646" cy="115361"/>
            </a:xfrm>
            <a:prstGeom prst="ellipse">
              <a:avLst/>
            </a:prstGeom>
            <a:solidFill>
              <a:srgbClr val="00206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  <p:cxnSp>
          <p:nvCxnSpPr>
            <p:cNvPr id="30" name="连接符: 曲线 29">
              <a:extLst>
                <a:ext uri="{FF2B5EF4-FFF2-40B4-BE49-F238E27FC236}">
                  <a16:creationId xmlns:a16="http://schemas.microsoft.com/office/drawing/2014/main" id="{65AEA056-AA6E-4087-B7C3-34CCB567208E}"/>
                </a:ext>
              </a:extLst>
            </p:cNvPr>
            <p:cNvCxnSpPr/>
            <p:nvPr/>
          </p:nvCxnSpPr>
          <p:spPr bwMode="auto">
            <a:xfrm rot="5400000">
              <a:off x="3778923" y="2443441"/>
              <a:ext cx="3381968" cy="2421927"/>
            </a:xfrm>
            <a:prstGeom prst="curvedConnector3">
              <a:avLst>
                <a:gd name="adj1" fmla="val -1012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D7C79709-BC03-4EFB-BAD1-D23267ED08D2}"/>
                </a:ext>
              </a:extLst>
            </p:cNvPr>
            <p:cNvSpPr txBox="1"/>
            <p:nvPr/>
          </p:nvSpPr>
          <p:spPr>
            <a:xfrm>
              <a:off x="4200767" y="2935589"/>
              <a:ext cx="4076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+mn-cs"/>
                </a:rPr>
                <a:t>H</a:t>
              </a:r>
              <a:endParaRPr kumimoji="0" lang="zh-CN" altLang="en-US" sz="2000" b="1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endParaRPr>
            </a:p>
          </p:txBody>
        </p:sp>
        <p:graphicFrame>
          <p:nvGraphicFramePr>
            <p:cNvPr id="35" name="Object 9">
              <a:extLst>
                <a:ext uri="{FF2B5EF4-FFF2-40B4-BE49-F238E27FC236}">
                  <a16:creationId xmlns:a16="http://schemas.microsoft.com/office/drawing/2014/main" id="{6A56E298-8920-42B1-86E4-BB16B782DB0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533891531"/>
                </p:ext>
              </p:extLst>
            </p:nvPr>
          </p:nvGraphicFramePr>
          <p:xfrm>
            <a:off x="3799865" y="5379216"/>
            <a:ext cx="1066800" cy="406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8" name="Equation" r:id="rId3" imgW="533160" imgH="203040" progId="Equation.DSMT4">
                    <p:embed/>
                  </p:oleObj>
                </mc:Choice>
                <mc:Fallback>
                  <p:oleObj name="Equation" r:id="rId3" imgW="533160" imgH="203040" progId="Equation.DSMT4">
                    <p:embed/>
                    <p:pic>
                      <p:nvPicPr>
                        <p:cNvPr id="59397" name="Object 9">
                          <a:extLst>
                            <a:ext uri="{FF2B5EF4-FFF2-40B4-BE49-F238E27FC236}">
                              <a16:creationId xmlns:a16="http://schemas.microsoft.com/office/drawing/2014/main" id="{3DD721A2-9407-4DED-96E2-380B49924679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99865" y="5379216"/>
                          <a:ext cx="1066800" cy="40640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23" name="图片 22">
            <a:extLst>
              <a:ext uri="{FF2B5EF4-FFF2-40B4-BE49-F238E27FC236}">
                <a16:creationId xmlns:a16="http://schemas.microsoft.com/office/drawing/2014/main" id="{02D87117-DD32-424A-A8DC-EA579507B81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49197">
            <a:off x="6433901" y="3354020"/>
            <a:ext cx="610259" cy="564429"/>
          </a:xfrm>
          <a:prstGeom prst="rect">
            <a:avLst/>
          </a:prstGeom>
          <a:scene3d>
            <a:camera prst="orthographicFront">
              <a:rot lat="531267" lon="20874413" rev="15538994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52212701"/>
      </p:ext>
    </p:extLst>
  </p:cSld>
  <p:clrMapOvr>
    <a:masterClrMapping/>
  </p:clrMapOvr>
  <p:transition advTm="1252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>
            <a:extLst>
              <a:ext uri="{FF2B5EF4-FFF2-40B4-BE49-F238E27FC236}">
                <a16:creationId xmlns:a16="http://schemas.microsoft.com/office/drawing/2014/main" id="{1353E5B1-72C2-4E9C-9A1C-DCFAE63F82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0274" y="76200"/>
            <a:ext cx="10969895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zh-CN" sz="3000" kern="0" dirty="0">
                <a:ea typeface="楷体" panose="02010609060101010101" pitchFamily="49" charset="-122"/>
                <a:cs typeface="Calibri" panose="020F0502020204030204" pitchFamily="34" charset="0"/>
              </a:rPr>
              <a:t>Steps for achieving single-camera measurement</a:t>
            </a:r>
            <a:endParaRPr lang="zh-CN" altLang="en-US" sz="3000" kern="0" dirty="0"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3534DAC-EAA0-45C6-BD16-8E3FA66C9ADB}"/>
              </a:ext>
            </a:extLst>
          </p:cNvPr>
          <p:cNvSpPr txBox="1"/>
          <p:nvPr/>
        </p:nvSpPr>
        <p:spPr>
          <a:xfrm>
            <a:off x="791576" y="1177303"/>
            <a:ext cx="1096989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US" altLang="zh-CN" dirty="0">
                <a:solidFill>
                  <a:srgbClr val="000000"/>
                </a:solidFill>
              </a:rPr>
              <a:t>Calibrate the camera to get its intrinsic parameters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US" altLang="zh-CN" dirty="0">
                <a:solidFill>
                  <a:srgbClr val="000000"/>
                </a:solidFill>
              </a:rPr>
              <a:t>With the intrinsic parameters, un-distort the images to </a:t>
            </a:r>
            <a:r>
              <a:rPr lang="en-US" altLang="zh-CN" b="1" dirty="0">
                <a:solidFill>
                  <a:srgbClr val="C00000"/>
                </a:solidFill>
              </a:rPr>
              <a:t>make the imaging process satisfy the ideal pin-hole imaging model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US" altLang="zh-CN" dirty="0">
                <a:solidFill>
                  <a:srgbClr val="000000"/>
                </a:solidFill>
              </a:rPr>
              <a:t>With a set of marker-points (their positions on the physical plane are known, and their images on the imaging plane are also known), get </a:t>
            </a:r>
            <a:r>
              <a:rPr lang="en-US" altLang="zh-CN" b="1" i="1" dirty="0">
                <a:solidFill>
                  <a:srgbClr val="000000"/>
                </a:solidFill>
              </a:rPr>
              <a:t>H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With </a:t>
            </a:r>
            <a:r>
              <a:rPr kumimoji="0" lang="en-US" altLang="zh-CN" sz="2400" b="1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H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, for any point on the imaging plane, we can get its </a:t>
            </a:r>
            <a:r>
              <a:rPr lang="en-US" altLang="zh-CN" dirty="0">
                <a:solidFill>
                  <a:srgbClr val="000000"/>
                </a:solidFill>
              </a:rPr>
              <a:t>position on the physical plane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83985644"/>
      </p:ext>
    </p:extLst>
  </p:cSld>
  <p:clrMapOvr>
    <a:masterClrMapping/>
  </p:clrMapOvr>
  <p:transition advTm="12526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>
            <a:extLst>
              <a:ext uri="{FF2B5EF4-FFF2-40B4-BE49-F238E27FC236}">
                <a16:creationId xmlns:a16="http://schemas.microsoft.com/office/drawing/2014/main" id="{1353E5B1-72C2-4E9C-9A1C-DCFAE63F82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0274" y="76200"/>
            <a:ext cx="10969895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zh-CN" sz="3000" kern="0" dirty="0">
                <a:ea typeface="楷体" panose="02010609060101010101" pitchFamily="49" charset="-122"/>
                <a:cs typeface="Calibri" panose="020F0502020204030204" pitchFamily="34" charset="0"/>
              </a:rPr>
              <a:t>Steps for achieving single-camera measurement</a:t>
            </a:r>
            <a:endParaRPr lang="zh-CN" altLang="en-US" sz="3000" kern="0" dirty="0"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3534DAC-EAA0-45C6-BD16-8E3FA66C9ADB}"/>
              </a:ext>
            </a:extLst>
          </p:cNvPr>
          <p:cNvSpPr txBox="1"/>
          <p:nvPr/>
        </p:nvSpPr>
        <p:spPr>
          <a:xfrm>
            <a:off x="7555397" y="1334203"/>
            <a:ext cx="418764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With </a:t>
            </a:r>
            <a:r>
              <a:rPr kumimoji="0" lang="en-US" altLang="zh-CN" sz="2000" b="1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H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, </a:t>
            </a:r>
            <a:r>
              <a:rPr lang="en-US" altLang="zh-CN" sz="2000" dirty="0">
                <a:solidFill>
                  <a:srgbClr val="000000"/>
                </a:solidFill>
              </a:rPr>
              <a:t>to</a:t>
            </a:r>
            <a:r>
              <a:rPr lang="zh-CN" altLang="en-US" sz="2000" dirty="0">
                <a:solidFill>
                  <a:srgbClr val="000000"/>
                </a:solidFill>
              </a:rPr>
              <a:t> </a:t>
            </a:r>
            <a:r>
              <a:rPr lang="en-US" altLang="zh-CN" sz="2000" dirty="0">
                <a:solidFill>
                  <a:srgbClr val="000000"/>
                </a:solidFill>
              </a:rPr>
              <a:t>go</a:t>
            </a:r>
            <a:r>
              <a:rPr lang="zh-CN" altLang="en-US" sz="2000" dirty="0">
                <a:solidFill>
                  <a:srgbClr val="000000"/>
                </a:solidFill>
              </a:rPr>
              <a:t> </a:t>
            </a:r>
            <a:r>
              <a:rPr lang="en-US" altLang="zh-CN" sz="2000" dirty="0">
                <a:solidFill>
                  <a:srgbClr val="000000"/>
                </a:solidFill>
              </a:rPr>
              <a:t>one</a:t>
            </a:r>
            <a:r>
              <a:rPr lang="zh-CN" altLang="en-US" sz="2000" dirty="0">
                <a:solidFill>
                  <a:srgbClr val="000000"/>
                </a:solidFill>
              </a:rPr>
              <a:t> </a:t>
            </a:r>
            <a:r>
              <a:rPr lang="en-US" altLang="zh-CN" sz="2000" dirty="0">
                <a:solidFill>
                  <a:srgbClr val="000000"/>
                </a:solidFill>
              </a:rPr>
              <a:t>step</a:t>
            </a:r>
            <a:r>
              <a:rPr lang="zh-CN" altLang="en-US" sz="2000" dirty="0">
                <a:solidFill>
                  <a:srgbClr val="000000"/>
                </a:solidFill>
              </a:rPr>
              <a:t> </a:t>
            </a:r>
            <a:r>
              <a:rPr lang="en-US" altLang="zh-CN" sz="2000" dirty="0">
                <a:solidFill>
                  <a:srgbClr val="000000"/>
                </a:solidFill>
              </a:rPr>
              <a:t>further, we can generate the bird’s-eye view of the physical plane, which is very useful to perform detection and measurement of plane objects 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US" altLang="zh-CN" sz="2000" dirty="0">
                <a:solidFill>
                  <a:srgbClr val="000000"/>
                </a:solidFill>
              </a:rPr>
              <a:t>T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+mn-cs"/>
              </a:rPr>
              <a:t>he geometric transformation between the physical plane and its bird’s-eye view is a similarity transformation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3FC6110-7F3D-4070-8533-2D9440939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01" y="1416908"/>
            <a:ext cx="7154198" cy="3649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608001"/>
      </p:ext>
    </p:extLst>
  </p:cSld>
  <p:clrMapOvr>
    <a:masterClrMapping/>
  </p:clrMapOvr>
  <p:transition advTm="12526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>
            <a:extLst>
              <a:ext uri="{FF2B5EF4-FFF2-40B4-BE49-F238E27FC236}">
                <a16:creationId xmlns:a16="http://schemas.microsoft.com/office/drawing/2014/main" id="{1353E5B1-72C2-4E9C-9A1C-DCFAE63F82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0274" y="76200"/>
            <a:ext cx="10969895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Calibri" panose="020F0502020204030204" pitchFamily="34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400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altLang="zh-CN" sz="3000" kern="0" dirty="0">
                <a:ea typeface="楷体" panose="02010609060101010101" pitchFamily="49" charset="-122"/>
                <a:cs typeface="Calibri" panose="020F0502020204030204" pitchFamily="34" charset="0"/>
              </a:rPr>
              <a:t>Steps for achieving single-camera measurement</a:t>
            </a:r>
            <a:endParaRPr lang="zh-CN" altLang="en-US" sz="3000" kern="0" dirty="0"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0516400"/>
      </p:ext>
    </p:extLst>
  </p:cSld>
  <p:clrMapOvr>
    <a:masterClrMapping/>
  </p:clrMapOvr>
  <p:transition advTm="12526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5307F2-BD57-17B5-DADB-47BF05D65A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CD118579-73C2-F45D-B395-0F67B8EA6FA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30274" y="76200"/>
            <a:ext cx="10969895" cy="838200"/>
          </a:xfrm>
        </p:spPr>
        <p:txBody>
          <a:bodyPr/>
          <a:lstStyle/>
          <a:p>
            <a:r>
              <a:rPr lang="en-US" altLang="zh-CN" sz="3000" dirty="0">
                <a:ea typeface="楷体" panose="02010609060101010101" pitchFamily="49" charset="-122"/>
                <a:cs typeface="Calibri" panose="020F0502020204030204" pitchFamily="34" charset="0"/>
              </a:rPr>
              <a:t>Contents of this theme</a:t>
            </a:r>
            <a:endParaRPr lang="zh-CN" altLang="en-US" sz="3000" dirty="0">
              <a:ea typeface="楷体" panose="02010609060101010101" pitchFamily="49" charset="-122"/>
              <a:cs typeface="Calibri" panose="020F0502020204030204" pitchFamily="34" charset="0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C6823459-413F-4F58-BBAB-8D4986E630A8}"/>
              </a:ext>
            </a:extLst>
          </p:cNvPr>
          <p:cNvSpPr txBox="1"/>
          <p:nvPr/>
        </p:nvSpPr>
        <p:spPr>
          <a:xfrm>
            <a:off x="791576" y="1177303"/>
            <a:ext cx="1096989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US" altLang="zh-CN" dirty="0">
                <a:solidFill>
                  <a:srgbClr val="000000"/>
                </a:solidFill>
              </a:rPr>
              <a:t>To study the camera calibration algorithm, we need to have some knowledge about projective geometry, which will be introduced in Chapter 8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US" altLang="zh-CN" dirty="0">
                <a:solidFill>
                  <a:srgbClr val="000000"/>
                </a:solidFill>
              </a:rPr>
              <a:t>Camera calibration is a non-linear least-squares problem; Chapter 9 will formally define such a kind of problem and the algorithms to solve it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US" altLang="zh-CN" dirty="0">
                <a:solidFill>
                  <a:srgbClr val="000000"/>
                </a:solidFill>
              </a:rPr>
              <a:t>Imaging model and the camera calibration algorithm will be detailed in Chapter 10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US" altLang="zh-CN" dirty="0">
                <a:solidFill>
                  <a:srgbClr val="000000"/>
                </a:solidFill>
              </a:rPr>
              <a:t>In Chapter 11, we will learn how to generate the bird’s-eye view for the physical plane</a:t>
            </a:r>
            <a:endParaRPr lang="zh-CN" alt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83321"/>
      </p:ext>
    </p:extLst>
  </p:cSld>
  <p:clrMapOvr>
    <a:masterClrMapping/>
  </p:clrMapOvr>
  <p:transition advTm="12526"/>
</p:sld>
</file>

<file path=ppt/theme/theme1.xml><?xml version="1.0" encoding="utf-8"?>
<a:theme xmlns:a="http://schemas.openxmlformats.org/drawingml/2006/main" name="Blank Presentatio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0000FF"/>
      </a:hlink>
      <a:folHlink>
        <a:srgbClr val="0000FF"/>
      </a:folHlink>
    </a:clrScheme>
    <a:fontScheme name="Blank 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61364</TotalTime>
  <Words>487</Words>
  <Application>Microsoft Office PowerPoint</Application>
  <PresentationFormat>宽屏</PresentationFormat>
  <Paragraphs>70</Paragraphs>
  <Slides>11</Slides>
  <Notes>0</Notes>
  <HiddenSlides>0</HiddenSlides>
  <MMClips>1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微软雅黑</vt:lpstr>
      <vt:lpstr>Arial</vt:lpstr>
      <vt:lpstr>Calibri</vt:lpstr>
      <vt:lpstr>Times New Roman</vt:lpstr>
      <vt:lpstr>Wingdings</vt:lpstr>
      <vt:lpstr>Blank Presentation</vt:lpstr>
      <vt:lpstr>Equation</vt:lpstr>
      <vt:lpstr>PowerPoint 演示文稿</vt:lpstr>
      <vt:lpstr>Problem definition of single-camera measurement</vt:lpstr>
      <vt:lpstr>Problem definition of single-camera measurement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Contents of this theme</vt:lpstr>
      <vt:lpstr>Contents of this theme</vt:lpstr>
      <vt:lpstr>PowerPoint 演示文稿</vt:lpstr>
    </vt:vector>
  </TitlesOfParts>
  <Company>University of Washington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Vision</dc:title>
  <dc:creator>Steve Seitz</dc:creator>
  <cp:lastModifiedBy>lin</cp:lastModifiedBy>
  <cp:revision>6463</cp:revision>
  <cp:lastPrinted>2024-08-30T03:13:50Z</cp:lastPrinted>
  <dcterms:created xsi:type="dcterms:W3CDTF">1998-05-10T17:20:27Z</dcterms:created>
  <dcterms:modified xsi:type="dcterms:W3CDTF">2025-03-17T01:02:53Z</dcterms:modified>
</cp:coreProperties>
</file>